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5" r:id="rId10"/>
    <p:sldId id="263" r:id="rId11"/>
    <p:sldId id="264" r:id="rId12"/>
    <p:sldId id="269" r:id="rId13"/>
    <p:sldId id="266" r:id="rId14"/>
    <p:sldId id="268" r:id="rId15"/>
    <p:sldId id="270" r:id="rId16"/>
    <p:sldId id="274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me\Desktop\basma%202013%20(Autosaved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me\Desktop\basma%202013%20(Autosaved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Sheet2!$B$1</c:f>
              <c:strCache>
                <c:ptCount val="1"/>
                <c:pt idx="0">
                  <c:v>عدد المرضي</c:v>
                </c:pt>
              </c:strCache>
            </c:strRef>
          </c:tx>
          <c:marker>
            <c:symbol val="none"/>
          </c:marker>
          <c:cat>
            <c:strRef>
              <c:f>Sheet2!$A$2:$A$10</c:f>
              <c:strCache>
                <c:ptCount val="9"/>
                <c:pt idx="1">
                  <c:v>يناير</c:v>
                </c:pt>
                <c:pt idx="2">
                  <c:v>فبراير</c:v>
                </c:pt>
                <c:pt idx="3">
                  <c:v>مارس</c:v>
                </c:pt>
                <c:pt idx="4">
                  <c:v>ابريل</c:v>
                </c:pt>
                <c:pt idx="5">
                  <c:v>مايو</c:v>
                </c:pt>
                <c:pt idx="6">
                  <c:v>يونيو</c:v>
                </c:pt>
                <c:pt idx="7">
                  <c:v>يوليو</c:v>
                </c:pt>
                <c:pt idx="8">
                  <c:v>اغسطس</c:v>
                </c:pt>
              </c:strCache>
            </c:strRef>
          </c:cat>
          <c:val>
            <c:numRef>
              <c:f>Sheet2!$B$2:$B$10</c:f>
              <c:numCache>
                <c:formatCode>General</c:formatCode>
                <c:ptCount val="9"/>
                <c:pt idx="1">
                  <c:v>17</c:v>
                </c:pt>
                <c:pt idx="2">
                  <c:v>12</c:v>
                </c:pt>
                <c:pt idx="3">
                  <c:v>15</c:v>
                </c:pt>
                <c:pt idx="4">
                  <c:v>10</c:v>
                </c:pt>
                <c:pt idx="5">
                  <c:v>9</c:v>
                </c:pt>
                <c:pt idx="6">
                  <c:v>8</c:v>
                </c:pt>
                <c:pt idx="7">
                  <c:v>6</c:v>
                </c:pt>
                <c:pt idx="8">
                  <c:v>2</c:v>
                </c:pt>
              </c:numCache>
            </c:numRef>
          </c:val>
        </c:ser>
        <c:marker val="1"/>
        <c:axId val="58168448"/>
        <c:axId val="58169984"/>
      </c:lineChart>
      <c:catAx>
        <c:axId val="58168448"/>
        <c:scaling>
          <c:orientation val="minMax"/>
        </c:scaling>
        <c:axPos val="b"/>
        <c:tickLblPos val="nextTo"/>
        <c:crossAx val="58169984"/>
        <c:crosses val="autoZero"/>
        <c:auto val="1"/>
        <c:lblAlgn val="ctr"/>
        <c:lblOffset val="100"/>
      </c:catAx>
      <c:valAx>
        <c:axId val="58169984"/>
        <c:scaling>
          <c:orientation val="minMax"/>
        </c:scaling>
        <c:axPos val="l"/>
        <c:majorGridlines/>
        <c:numFmt formatCode="General" sourceLinked="1"/>
        <c:tickLblPos val="nextTo"/>
        <c:crossAx val="5816844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/>
      <c:lineChart>
        <c:grouping val="stacked"/>
        <c:ser>
          <c:idx val="0"/>
          <c:order val="0"/>
          <c:tx>
            <c:strRef>
              <c:f>Sheet3!$B$1:$B$2</c:f>
              <c:strCache>
                <c:ptCount val="1"/>
                <c:pt idx="0">
                  <c:v>flagyl</c:v>
                </c:pt>
              </c:strCache>
            </c:strRef>
          </c:tx>
          <c:cat>
            <c:strRef>
              <c:f>Sheet3!$A$3:$A$10</c:f>
              <c:strCache>
                <c:ptCount val="8"/>
                <c:pt idx="0">
                  <c:v>يناير</c:v>
                </c:pt>
                <c:pt idx="1">
                  <c:v>فبراير</c:v>
                </c:pt>
                <c:pt idx="2">
                  <c:v>مارس</c:v>
                </c:pt>
                <c:pt idx="3">
                  <c:v>ابريل</c:v>
                </c:pt>
                <c:pt idx="4">
                  <c:v>مايو</c:v>
                </c:pt>
                <c:pt idx="5">
                  <c:v>يونيو</c:v>
                </c:pt>
                <c:pt idx="6">
                  <c:v>يوليو</c:v>
                </c:pt>
                <c:pt idx="7">
                  <c:v>اغسطس</c:v>
                </c:pt>
              </c:strCache>
            </c:strRef>
          </c:cat>
          <c:val>
            <c:numRef>
              <c:f>Sheet3!$B$3:$B$10</c:f>
              <c:numCache>
                <c:formatCode>General</c:formatCode>
                <c:ptCount val="8"/>
                <c:pt idx="0">
                  <c:v>193</c:v>
                </c:pt>
                <c:pt idx="1">
                  <c:v>81</c:v>
                </c:pt>
                <c:pt idx="2">
                  <c:v>84</c:v>
                </c:pt>
                <c:pt idx="3">
                  <c:v>93</c:v>
                </c:pt>
                <c:pt idx="4">
                  <c:v>106</c:v>
                </c:pt>
                <c:pt idx="5">
                  <c:v>56</c:v>
                </c:pt>
                <c:pt idx="6">
                  <c:v>102</c:v>
                </c:pt>
                <c:pt idx="7">
                  <c:v>22</c:v>
                </c:pt>
              </c:numCache>
            </c:numRef>
          </c:val>
        </c:ser>
        <c:ser>
          <c:idx val="1"/>
          <c:order val="1"/>
          <c:tx>
            <c:strRef>
              <c:f>Sheet3!$C$1:$C$2</c:f>
              <c:strCache>
                <c:ptCount val="1"/>
                <c:pt idx="0">
                  <c:v>dexa</c:v>
                </c:pt>
              </c:strCache>
            </c:strRef>
          </c:tx>
          <c:cat>
            <c:strRef>
              <c:f>Sheet3!$A$3:$A$10</c:f>
              <c:strCache>
                <c:ptCount val="8"/>
                <c:pt idx="0">
                  <c:v>يناير</c:v>
                </c:pt>
                <c:pt idx="1">
                  <c:v>فبراير</c:v>
                </c:pt>
                <c:pt idx="2">
                  <c:v>مارس</c:v>
                </c:pt>
                <c:pt idx="3">
                  <c:v>ابريل</c:v>
                </c:pt>
                <c:pt idx="4">
                  <c:v>مايو</c:v>
                </c:pt>
                <c:pt idx="5">
                  <c:v>يونيو</c:v>
                </c:pt>
                <c:pt idx="6">
                  <c:v>يوليو</c:v>
                </c:pt>
                <c:pt idx="7">
                  <c:v>اغسطس</c:v>
                </c:pt>
              </c:strCache>
            </c:strRef>
          </c:cat>
          <c:val>
            <c:numRef>
              <c:f>Sheet3!$C$3:$C$10</c:f>
              <c:numCache>
                <c:formatCode>General</c:formatCode>
                <c:ptCount val="8"/>
                <c:pt idx="0">
                  <c:v>25</c:v>
                </c:pt>
                <c:pt idx="1">
                  <c:v>37</c:v>
                </c:pt>
                <c:pt idx="2">
                  <c:v>51</c:v>
                </c:pt>
                <c:pt idx="3">
                  <c:v>50</c:v>
                </c:pt>
                <c:pt idx="4">
                  <c:v>73</c:v>
                </c:pt>
                <c:pt idx="5">
                  <c:v>53</c:v>
                </c:pt>
                <c:pt idx="6">
                  <c:v>40</c:v>
                </c:pt>
                <c:pt idx="7">
                  <c:v>6</c:v>
                </c:pt>
              </c:numCache>
            </c:numRef>
          </c:val>
        </c:ser>
        <c:ser>
          <c:idx val="2"/>
          <c:order val="2"/>
          <c:tx>
            <c:strRef>
              <c:f>Sheet3!$D$1:$D$2</c:f>
              <c:strCache>
                <c:ptCount val="1"/>
                <c:pt idx="0">
                  <c:v>votrex</c:v>
                </c:pt>
              </c:strCache>
            </c:strRef>
          </c:tx>
          <c:cat>
            <c:strRef>
              <c:f>Sheet3!$A$3:$A$10</c:f>
              <c:strCache>
                <c:ptCount val="8"/>
                <c:pt idx="0">
                  <c:v>يناير</c:v>
                </c:pt>
                <c:pt idx="1">
                  <c:v>فبراير</c:v>
                </c:pt>
                <c:pt idx="2">
                  <c:v>مارس</c:v>
                </c:pt>
                <c:pt idx="3">
                  <c:v>ابريل</c:v>
                </c:pt>
                <c:pt idx="4">
                  <c:v>مايو</c:v>
                </c:pt>
                <c:pt idx="5">
                  <c:v>يونيو</c:v>
                </c:pt>
                <c:pt idx="6">
                  <c:v>يوليو</c:v>
                </c:pt>
                <c:pt idx="7">
                  <c:v>اغسطس</c:v>
                </c:pt>
              </c:strCache>
            </c:strRef>
          </c:cat>
          <c:val>
            <c:numRef>
              <c:f>Sheet3!$D$3:$D$10</c:f>
              <c:numCache>
                <c:formatCode>General</c:formatCode>
                <c:ptCount val="8"/>
                <c:pt idx="0">
                  <c:v>35</c:v>
                </c:pt>
                <c:pt idx="1">
                  <c:v>23</c:v>
                </c:pt>
                <c:pt idx="2">
                  <c:v>23</c:v>
                </c:pt>
                <c:pt idx="3">
                  <c:v>34</c:v>
                </c:pt>
                <c:pt idx="4">
                  <c:v>44</c:v>
                </c:pt>
                <c:pt idx="5">
                  <c:v>20</c:v>
                </c:pt>
                <c:pt idx="6">
                  <c:v>43</c:v>
                </c:pt>
                <c:pt idx="7">
                  <c:v>4</c:v>
                </c:pt>
              </c:numCache>
            </c:numRef>
          </c:val>
        </c:ser>
        <c:ser>
          <c:idx val="3"/>
          <c:order val="3"/>
          <c:tx>
            <c:strRef>
              <c:f>Sheet3!$E$1:$E$2</c:f>
              <c:strCache>
                <c:ptCount val="1"/>
                <c:pt idx="0">
                  <c:v>DNS</c:v>
                </c:pt>
              </c:strCache>
            </c:strRef>
          </c:tx>
          <c:cat>
            <c:strRef>
              <c:f>Sheet3!$A$3:$A$10</c:f>
              <c:strCache>
                <c:ptCount val="8"/>
                <c:pt idx="0">
                  <c:v>يناير</c:v>
                </c:pt>
                <c:pt idx="1">
                  <c:v>فبراير</c:v>
                </c:pt>
                <c:pt idx="2">
                  <c:v>مارس</c:v>
                </c:pt>
                <c:pt idx="3">
                  <c:v>ابريل</c:v>
                </c:pt>
                <c:pt idx="4">
                  <c:v>مايو</c:v>
                </c:pt>
                <c:pt idx="5">
                  <c:v>يونيو</c:v>
                </c:pt>
                <c:pt idx="6">
                  <c:v>يوليو</c:v>
                </c:pt>
                <c:pt idx="7">
                  <c:v>اغسطس</c:v>
                </c:pt>
              </c:strCache>
            </c:strRef>
          </c:cat>
          <c:val>
            <c:numRef>
              <c:f>Sheet3!$E$3:$E$10</c:f>
              <c:numCache>
                <c:formatCode>General</c:formatCode>
                <c:ptCount val="8"/>
                <c:pt idx="0">
                  <c:v>62</c:v>
                </c:pt>
                <c:pt idx="1">
                  <c:v>34</c:v>
                </c:pt>
                <c:pt idx="2">
                  <c:v>51</c:v>
                </c:pt>
                <c:pt idx="3">
                  <c:v>82</c:v>
                </c:pt>
                <c:pt idx="4">
                  <c:v>73</c:v>
                </c:pt>
                <c:pt idx="5">
                  <c:v>62</c:v>
                </c:pt>
                <c:pt idx="6">
                  <c:v>110</c:v>
                </c:pt>
                <c:pt idx="7">
                  <c:v>12</c:v>
                </c:pt>
              </c:numCache>
            </c:numRef>
          </c:val>
        </c:ser>
        <c:ser>
          <c:idx val="4"/>
          <c:order val="4"/>
          <c:tx>
            <c:strRef>
              <c:f>Sheet3!$F$1:$F$2</c:f>
              <c:strCache>
                <c:ptCount val="1"/>
                <c:pt idx="0">
                  <c:v>NS</c:v>
                </c:pt>
              </c:strCache>
            </c:strRef>
          </c:tx>
          <c:cat>
            <c:strRef>
              <c:f>Sheet3!$A$3:$A$10</c:f>
              <c:strCache>
                <c:ptCount val="8"/>
                <c:pt idx="0">
                  <c:v>يناير</c:v>
                </c:pt>
                <c:pt idx="1">
                  <c:v>فبراير</c:v>
                </c:pt>
                <c:pt idx="2">
                  <c:v>مارس</c:v>
                </c:pt>
                <c:pt idx="3">
                  <c:v>ابريل</c:v>
                </c:pt>
                <c:pt idx="4">
                  <c:v>مايو</c:v>
                </c:pt>
                <c:pt idx="5">
                  <c:v>يونيو</c:v>
                </c:pt>
                <c:pt idx="6">
                  <c:v>يوليو</c:v>
                </c:pt>
                <c:pt idx="7">
                  <c:v>اغسطس</c:v>
                </c:pt>
              </c:strCache>
            </c:strRef>
          </c:cat>
          <c:val>
            <c:numRef>
              <c:f>Sheet3!$F$3:$F$10</c:f>
              <c:numCache>
                <c:formatCode>General</c:formatCode>
                <c:ptCount val="8"/>
                <c:pt idx="0">
                  <c:v>29</c:v>
                </c:pt>
                <c:pt idx="1">
                  <c:v>17</c:v>
                </c:pt>
                <c:pt idx="2">
                  <c:v>23</c:v>
                </c:pt>
                <c:pt idx="3">
                  <c:v>41</c:v>
                </c:pt>
                <c:pt idx="4">
                  <c:v>37</c:v>
                </c:pt>
                <c:pt idx="5">
                  <c:v>18</c:v>
                </c:pt>
                <c:pt idx="6">
                  <c:v>29</c:v>
                </c:pt>
                <c:pt idx="7">
                  <c:v>2</c:v>
                </c:pt>
              </c:numCache>
            </c:numRef>
          </c:val>
        </c:ser>
        <c:ser>
          <c:idx val="5"/>
          <c:order val="5"/>
          <c:tx>
            <c:strRef>
              <c:f>Sheet3!$G$1:$G$2</c:f>
              <c:strCache>
                <c:ptCount val="1"/>
                <c:pt idx="0">
                  <c:v>maxil</c:v>
                </c:pt>
              </c:strCache>
            </c:strRef>
          </c:tx>
          <c:cat>
            <c:strRef>
              <c:f>Sheet3!$A$3:$A$10</c:f>
              <c:strCache>
                <c:ptCount val="8"/>
                <c:pt idx="0">
                  <c:v>يناير</c:v>
                </c:pt>
                <c:pt idx="1">
                  <c:v>فبراير</c:v>
                </c:pt>
                <c:pt idx="2">
                  <c:v>مارس</c:v>
                </c:pt>
                <c:pt idx="3">
                  <c:v>ابريل</c:v>
                </c:pt>
                <c:pt idx="4">
                  <c:v>مايو</c:v>
                </c:pt>
                <c:pt idx="5">
                  <c:v>يونيو</c:v>
                </c:pt>
                <c:pt idx="6">
                  <c:v>يوليو</c:v>
                </c:pt>
                <c:pt idx="7">
                  <c:v>اغسطس</c:v>
                </c:pt>
              </c:strCache>
            </c:strRef>
          </c:cat>
          <c:val>
            <c:numRef>
              <c:f>Sheet3!$G$3:$G$10</c:f>
              <c:numCache>
                <c:formatCode>General</c:formatCode>
                <c:ptCount val="8"/>
                <c:pt idx="0">
                  <c:v>51</c:v>
                </c:pt>
                <c:pt idx="1">
                  <c:v>16</c:v>
                </c:pt>
                <c:pt idx="2">
                  <c:v>36</c:v>
                </c:pt>
                <c:pt idx="3">
                  <c:v>20</c:v>
                </c:pt>
                <c:pt idx="4">
                  <c:v>26</c:v>
                </c:pt>
                <c:pt idx="5">
                  <c:v>38</c:v>
                </c:pt>
                <c:pt idx="6">
                  <c:v>71</c:v>
                </c:pt>
                <c:pt idx="7">
                  <c:v>0</c:v>
                </c:pt>
              </c:numCache>
            </c:numRef>
          </c:val>
        </c:ser>
        <c:ser>
          <c:idx val="6"/>
          <c:order val="6"/>
          <c:tx>
            <c:strRef>
              <c:f>Sheet3!$H$1:$H$2</c:f>
              <c:strCache>
                <c:ptCount val="1"/>
                <c:pt idx="0">
                  <c:v>xone</c:v>
                </c:pt>
              </c:strCache>
            </c:strRef>
          </c:tx>
          <c:cat>
            <c:strRef>
              <c:f>Sheet3!$A$3:$A$10</c:f>
              <c:strCache>
                <c:ptCount val="8"/>
                <c:pt idx="0">
                  <c:v>يناير</c:v>
                </c:pt>
                <c:pt idx="1">
                  <c:v>فبراير</c:v>
                </c:pt>
                <c:pt idx="2">
                  <c:v>مارس</c:v>
                </c:pt>
                <c:pt idx="3">
                  <c:v>ابريل</c:v>
                </c:pt>
                <c:pt idx="4">
                  <c:v>مايو</c:v>
                </c:pt>
                <c:pt idx="5">
                  <c:v>يونيو</c:v>
                </c:pt>
                <c:pt idx="6">
                  <c:v>يوليو</c:v>
                </c:pt>
                <c:pt idx="7">
                  <c:v>اغسطس</c:v>
                </c:pt>
              </c:strCache>
            </c:strRef>
          </c:cat>
          <c:val>
            <c:numRef>
              <c:f>Sheet3!$H$3:$H$10</c:f>
              <c:numCache>
                <c:formatCode>General</c:formatCode>
                <c:ptCount val="8"/>
                <c:pt idx="0">
                  <c:v>44</c:v>
                </c:pt>
                <c:pt idx="1">
                  <c:v>37</c:v>
                </c:pt>
                <c:pt idx="2">
                  <c:v>2</c:v>
                </c:pt>
                <c:pt idx="3">
                  <c:v>15</c:v>
                </c:pt>
                <c:pt idx="4">
                  <c:v>45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</c:numCache>
            </c:numRef>
          </c:val>
        </c:ser>
        <c:marker val="1"/>
        <c:axId val="59284864"/>
        <c:axId val="59294848"/>
      </c:lineChart>
      <c:catAx>
        <c:axId val="59284864"/>
        <c:scaling>
          <c:orientation val="minMax"/>
        </c:scaling>
        <c:axPos val="b"/>
        <c:tickLblPos val="nextTo"/>
        <c:crossAx val="59294848"/>
        <c:crosses val="autoZero"/>
        <c:auto val="1"/>
        <c:lblAlgn val="ctr"/>
        <c:lblOffset val="100"/>
      </c:catAx>
      <c:valAx>
        <c:axId val="59294848"/>
        <c:scaling>
          <c:orientation val="minMax"/>
        </c:scaling>
        <c:axPos val="l"/>
        <c:majorGridlines/>
        <c:numFmt formatCode="General" sourceLinked="1"/>
        <c:tickLblPos val="nextTo"/>
        <c:crossAx val="5928486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543800" cy="14478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 smtClean="0"/>
              <a:t>بسم الله الرحمن الرحيم</a:t>
            </a:r>
            <a:br>
              <a:rPr lang="ar-SA" dirty="0" smtClean="0"/>
            </a:br>
            <a:r>
              <a:rPr lang="ar-SA" dirty="0" smtClean="0"/>
              <a:t>جمعيه بسمه لرعايه مرضي سرطان الفم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19400"/>
            <a:ext cx="7772400" cy="1991911"/>
          </a:xfrm>
        </p:spPr>
        <p:txBody>
          <a:bodyPr>
            <a:normAutofit/>
          </a:bodyPr>
          <a:lstStyle/>
          <a:p>
            <a:pPr algn="ctr"/>
            <a:endParaRPr lang="en-GB" dirty="0" smtClean="0"/>
          </a:p>
          <a:p>
            <a:pPr algn="ctr"/>
            <a:r>
              <a:rPr lang="en-GB" dirty="0" smtClean="0"/>
              <a:t> </a:t>
            </a:r>
            <a:r>
              <a:rPr lang="en-GB" sz="4400" b="1" i="1" dirty="0" smtClean="0"/>
              <a:t>2013 </a:t>
            </a:r>
            <a:r>
              <a:rPr lang="ar-SA" sz="4400" b="1" i="1" dirty="0" smtClean="0"/>
              <a:t>تقرير المكتب الطبي للعام</a:t>
            </a:r>
            <a:endParaRPr lang="en-GB" sz="4400" b="1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xone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maxil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n.s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d.n.s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votrex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dexa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flagyl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الشهر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يناير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فبراير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مارس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ابريل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مايو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يونيو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يوليو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اغسطس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ar-SA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145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SA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258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SA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SA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486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SA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226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SA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335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SA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737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المجموع</a:t>
                      </a:r>
                      <a:endParaRPr lang="ar-S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dirty="0" smtClean="0"/>
              <a:t>استهلاك الشهري للادويه من يناير2013 الي اغسطس 2013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بمقارنه الطلبيه الشهريه ل 2012 مع استهلاك  الشهور من يناير2013 حتي اغسطس 2013 نجد انه نسبه لزياده عدد المرضي فانه  كان لابد من زياده </a:t>
            </a:r>
            <a:r>
              <a:rPr lang="ar-SA" dirty="0" smtClean="0"/>
              <a:t>طلبيه الادويه </a:t>
            </a:r>
            <a:r>
              <a:rPr lang="ar-SA" dirty="0" smtClean="0"/>
              <a:t>لان الجمعيه كانت تستقبل  متوسط من </a:t>
            </a:r>
            <a:r>
              <a:rPr lang="ar-SA" b="1" dirty="0" smtClean="0"/>
              <a:t>7-6 مريض </a:t>
            </a:r>
            <a:r>
              <a:rPr lang="ar-SA" dirty="0" smtClean="0"/>
              <a:t>سرطان شهريا و اصبح المتوسط </a:t>
            </a:r>
            <a:r>
              <a:rPr lang="ar-SA" b="1" dirty="0" smtClean="0"/>
              <a:t>13-17 مريض</a:t>
            </a:r>
            <a:r>
              <a:rPr lang="ar-SA" dirty="0" smtClean="0"/>
              <a:t> شهريا.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endParaRPr lang="ar-SA" dirty="0" smtClean="0"/>
          </a:p>
          <a:p>
            <a:pPr algn="r">
              <a:buNone/>
            </a:pPr>
            <a:r>
              <a:rPr lang="ar-SA" sz="2800" b="1" dirty="0" smtClean="0"/>
              <a:t>ملحوظه:</a:t>
            </a:r>
          </a:p>
          <a:p>
            <a:pPr algn="r">
              <a:buNone/>
            </a:pPr>
            <a:r>
              <a:rPr lang="ar-SA" dirty="0" smtClean="0"/>
              <a:t>    - في خلال الشهور مارس,ابريل,مايو 2013كانت الجمعيه تعتمد علي بند شراء الادويه و كانت الطلبيات بمبالغ 3.300 جنيه سوداني,3.100 جنيه سوداني ,4.100 جنيه سوداني للاشهر  المذكوره سابقا علي التوالي.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يتم استلام العينات في مكتب الجمعيه و ترسل الي معمل امراض الفم بجامعه الخرطوم حيث تكلف رسوم العينه 90 جنيه سوداني حسب الاتفاق مع المعمل.</a:t>
            </a:r>
          </a:p>
          <a:p>
            <a:pPr algn="r" rtl="1"/>
            <a:r>
              <a:rPr lang="ar-SA" dirty="0" smtClean="0"/>
              <a:t>في 2012 دعمت الجمعيه 84 مريض بما يقارب7.650 جنيه سوداني.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العينات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الاجمالي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سعر الوحده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عدد</a:t>
                      </a:r>
                      <a:r>
                        <a:rPr lang="ar-SA" baseline="0" dirty="0" smtClean="0"/>
                        <a:t> المرضي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الشهر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90 حنيه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90 جنيه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يناير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810 جنيه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فبراير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630</a:t>
                      </a:r>
                      <a:r>
                        <a:rPr lang="ar-SA" baseline="0" dirty="0" smtClean="0"/>
                        <a:t> جنيه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مارس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720 جنيه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ابريل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630 جنيه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مايو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180 جنيه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يونيو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90 جنيه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يوليو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180 جنيه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اغسطس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b="1" dirty="0" smtClean="0"/>
                        <a:t>3.330</a:t>
                      </a:r>
                      <a:r>
                        <a:rPr lang="ar-SA" b="1" baseline="0" dirty="0" smtClean="0"/>
                        <a:t> جنيه سوداني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الجملة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3200" dirty="0" smtClean="0"/>
              <a:t>من الجدول اعلاه يتضح ان الجمعيه دعمت </a:t>
            </a:r>
            <a:r>
              <a:rPr lang="ar-SA" sz="3200" b="1" dirty="0" smtClean="0"/>
              <a:t>37مريض</a:t>
            </a:r>
            <a:r>
              <a:rPr lang="ar-SA" sz="3200" dirty="0" smtClean="0"/>
              <a:t> في بند رسوم العينات بمبلغ</a:t>
            </a:r>
            <a:r>
              <a:rPr lang="ar-SA" sz="3200" b="1" dirty="0" smtClean="0"/>
              <a:t>3.370جنيه سوداني </a:t>
            </a:r>
            <a:r>
              <a:rPr lang="ar-SA" sz="3200" dirty="0" smtClean="0"/>
              <a:t>من يناير و حتي اغسطس 2013.</a:t>
            </a:r>
            <a:endParaRPr lang="en-GB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الاجمالي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سعر الوحده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عدد المرضي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الشهر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420جنيه</a:t>
                      </a:r>
                      <a:r>
                        <a:rPr lang="ar-SA" baseline="0" dirty="0" smtClean="0"/>
                        <a:t>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60 جنيه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SA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يناير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360</a:t>
                      </a:r>
                      <a:r>
                        <a:rPr lang="ar-SA" baseline="0" dirty="0" smtClean="0"/>
                        <a:t> جنيه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فبراير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60جنيه</a:t>
                      </a:r>
                      <a:r>
                        <a:rPr lang="ar-SA" baseline="0" dirty="0" smtClean="0"/>
                        <a:t>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مارس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300جنيه</a:t>
                      </a:r>
                      <a:r>
                        <a:rPr lang="ar-SA" baseline="0" dirty="0" smtClean="0"/>
                        <a:t>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SA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ابريل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360</a:t>
                      </a:r>
                      <a:r>
                        <a:rPr lang="ar-SA" baseline="0" dirty="0" smtClean="0"/>
                        <a:t> جنيه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مايو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180جنيه</a:t>
                      </a:r>
                      <a:r>
                        <a:rPr lang="ar-SA" baseline="0" dirty="0" smtClean="0"/>
                        <a:t>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يونيو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960جنيه</a:t>
                      </a:r>
                      <a:r>
                        <a:rPr lang="ar-SA" baseline="0" dirty="0" smtClean="0"/>
                        <a:t>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يوليو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اغسطس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dirty="0" smtClean="0"/>
                        <a:t>2.640جنيه</a:t>
                      </a:r>
                      <a:r>
                        <a:rPr lang="ar-SA" baseline="0" dirty="0" smtClean="0"/>
                        <a:t> سوداني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SA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44 مريض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المجموع</a:t>
                      </a:r>
                      <a:endParaRPr lang="ar-SA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رسوم العنبر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3200" dirty="0" smtClean="0"/>
              <a:t>من الجدول اعلاه يتضح ان الجمعيه دعمت في بند رسوم العنبر من يناير و حتي اغسطس 2013 حوالي </a:t>
            </a:r>
            <a:r>
              <a:rPr lang="ar-SA" sz="3200" b="1" dirty="0" smtClean="0"/>
              <a:t>44 مريض </a:t>
            </a:r>
            <a:r>
              <a:rPr lang="ar-SA" sz="3200" dirty="0" smtClean="0"/>
              <a:t>بمبلغ </a:t>
            </a:r>
            <a:r>
              <a:rPr lang="ar-SA" sz="3200" b="1" dirty="0" smtClean="0"/>
              <a:t>2.640 جنيه سوداني.</a:t>
            </a:r>
            <a:endParaRPr lang="en-GB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ar-SA" sz="5400" dirty="0" smtClean="0"/>
              <a:t> </a:t>
            </a:r>
          </a:p>
          <a:p>
            <a:pPr algn="ctr">
              <a:buNone/>
            </a:pPr>
            <a:r>
              <a:rPr lang="ar-SA" sz="5400" b="1" i="1" dirty="0" smtClean="0"/>
              <a:t>شكرا لحسن الاستماع</a:t>
            </a:r>
            <a:endParaRPr lang="en-GB" sz="5400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>
              <a:buNone/>
            </a:pPr>
            <a:r>
              <a:rPr lang="ar-SA" sz="4800" dirty="0" smtClean="0"/>
              <a:t>العدد الكلي للمرضي المسجلين بالجمعيه من تاريخ الانشاء و حتي اغسطس2013  هو  294 مريض و</a:t>
            </a:r>
            <a:r>
              <a:rPr lang="ar-SA" sz="4800" b="1" i="1" dirty="0" smtClean="0"/>
              <a:t>التزايد مستمر </a:t>
            </a:r>
            <a:r>
              <a:rPr lang="ar-SA" sz="4800" dirty="0" smtClean="0"/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058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450"/>
                <a:gridCol w="2076450"/>
                <a:gridCol w="2076450"/>
                <a:gridCol w="2076450"/>
              </a:tblGrid>
              <a:tr h="542925"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الاجمالي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تكلفه المريض الواحد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عدد المرضي الدعومين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الدعومات         </a:t>
                      </a:r>
                      <a:endParaRPr lang="en-GB" dirty="0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 dirty="0">
                          <a:latin typeface="Calibri"/>
                          <a:ea typeface="Calibri"/>
                          <a:cs typeface="Arial"/>
                        </a:rPr>
                        <a:t>26.250 جنيه سوداني</a:t>
                      </a:r>
                      <a:endParaRPr lang="en-GB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 dirty="0">
                          <a:latin typeface="Calibri"/>
                          <a:ea typeface="Calibri"/>
                          <a:cs typeface="Arial"/>
                        </a:rPr>
                        <a:t>250 جنيه سوداني</a:t>
                      </a:r>
                      <a:endParaRPr lang="en-GB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 dirty="0">
                          <a:latin typeface="Calibri"/>
                          <a:ea typeface="Calibri"/>
                          <a:cs typeface="Arial"/>
                        </a:rPr>
                        <a:t> 105مريض</a:t>
                      </a:r>
                      <a:endParaRPr lang="en-GB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دعم الادويه</a:t>
                      </a:r>
                      <a:endParaRPr lang="en-GB" dirty="0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7.650 جنيه سوداني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90 جنيه سوداني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84 مريض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دعم عينات الانسجه</a:t>
                      </a:r>
                      <a:endParaRPr lang="en-GB" dirty="0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2.700 جنيه سوداني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60 جنيه سوداني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45 مريض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دعم الاقامه بالعنبر</a:t>
                      </a:r>
                      <a:endParaRPr lang="en-GB" dirty="0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16.750 جنيه سوداني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350 جنيه سوداني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47 مريض 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دعم الاشعه</a:t>
                      </a:r>
                      <a:endParaRPr lang="en-GB" dirty="0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8.750 جنيه سوداني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250 جنيه سوداني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35 مريض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دعم التحاليل</a:t>
                      </a:r>
                      <a:endParaRPr lang="en-GB" dirty="0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>
                          <a:latin typeface="Calibri"/>
                          <a:ea typeface="Calibri"/>
                          <a:cs typeface="Arial"/>
                        </a:rPr>
                        <a:t>23.500 جنيه سوداني</a:t>
                      </a:r>
                      <a:endParaRPr lang="en-GB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 dirty="0">
                          <a:latin typeface="Calibri"/>
                          <a:ea typeface="Calibri"/>
                          <a:cs typeface="Arial"/>
                        </a:rPr>
                        <a:t>500 جنيه سوداني</a:t>
                      </a:r>
                      <a:endParaRPr lang="en-GB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 dirty="0">
                          <a:latin typeface="Calibri"/>
                          <a:ea typeface="Calibri"/>
                          <a:cs typeface="Arial"/>
                        </a:rPr>
                        <a:t>47 مريض</a:t>
                      </a:r>
                      <a:endParaRPr lang="en-GB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دعم العمليه</a:t>
                      </a:r>
                      <a:endParaRPr lang="en-GB" dirty="0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0050" algn="l"/>
                        </a:tabLst>
                      </a:pPr>
                      <a:r>
                        <a:rPr lang="ar-SA" sz="1600" b="1" dirty="0">
                          <a:latin typeface="Calibri"/>
                          <a:ea typeface="Calibri"/>
                          <a:cs typeface="Arial"/>
                        </a:rPr>
                        <a:t>85.600 جنيه سوداني</a:t>
                      </a:r>
                      <a:endParaRPr lang="en-GB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المجموع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جدول دعومات المرضي </a:t>
            </a:r>
            <a:r>
              <a:rPr lang="ar-SA" dirty="0" smtClean="0"/>
              <a:t>للعام2012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SA" sz="4000" b="1" dirty="0" smtClean="0"/>
              <a:t>المحتويات</a:t>
            </a:r>
          </a:p>
          <a:p>
            <a:pPr algn="r">
              <a:buNone/>
            </a:pPr>
            <a:r>
              <a:rPr lang="ar-SA" dirty="0" smtClean="0"/>
              <a:t>- عدد المرضي</a:t>
            </a:r>
          </a:p>
          <a:p>
            <a:pPr algn="r">
              <a:buNone/>
            </a:pPr>
            <a:r>
              <a:rPr lang="ar-SA" dirty="0" smtClean="0"/>
              <a:t>-الادويه</a:t>
            </a:r>
          </a:p>
          <a:p>
            <a:pPr algn="r">
              <a:buNone/>
            </a:pPr>
            <a:r>
              <a:rPr lang="ar-SA" dirty="0" smtClean="0"/>
              <a:t>-العينات</a:t>
            </a:r>
          </a:p>
          <a:p>
            <a:pPr algn="r">
              <a:buNone/>
            </a:pPr>
            <a:r>
              <a:rPr lang="ar-SA" dirty="0" smtClean="0"/>
              <a:t>-رسوم العنبر</a:t>
            </a:r>
          </a:p>
          <a:p>
            <a:pPr algn="r">
              <a:buNone/>
            </a:pPr>
            <a:r>
              <a:rPr lang="ar-SA" dirty="0" smtClean="0"/>
              <a:t>-الاشعه.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تقرير 2013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51816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18288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عدد المرضي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الشهر</a:t>
                      </a:r>
                      <a:endParaRPr lang="en-GB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يناير</a:t>
                      </a: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فبراير</a:t>
                      </a: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مارس</a:t>
                      </a: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ابريل</a:t>
                      </a: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مايو</a:t>
                      </a: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يونيو</a:t>
                      </a: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يوليو</a:t>
                      </a: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اغسطس</a:t>
                      </a: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ar-SA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المجموع</a:t>
                      </a:r>
                      <a:endParaRPr lang="ar-SA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عدد المرضي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SA" dirty="0" smtClean="0"/>
              <a:t>من الجدول  و المخطط السابق يتضح ان عدد المرضي كان </a:t>
            </a:r>
            <a:r>
              <a:rPr lang="ar-SA" b="1" dirty="0" smtClean="0"/>
              <a:t>متزايد </a:t>
            </a:r>
            <a:r>
              <a:rPr lang="ar-SA" dirty="0" smtClean="0"/>
              <a:t>و بصوره واضحه جدا في الشهور يناير-فبراير-مارس-ابريل و </a:t>
            </a:r>
            <a:r>
              <a:rPr lang="ar-SA" b="1" dirty="0" smtClean="0"/>
              <a:t>متناقص</a:t>
            </a:r>
            <a:r>
              <a:rPr lang="ar-SA" dirty="0" smtClean="0"/>
              <a:t> في بقيه الشهور ايضا بصوره واضحه.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-الجهه الرئيسيه للادويه هي صيدليه الشهيده سلمي عن طريق </a:t>
            </a:r>
            <a:r>
              <a:rPr lang="ar-SA" dirty="0" smtClean="0"/>
              <a:t>طلبيه</a:t>
            </a:r>
            <a:endParaRPr lang="en-GB" dirty="0" smtClean="0"/>
          </a:p>
          <a:p>
            <a:pPr algn="r">
              <a:buNone/>
            </a:pPr>
            <a:r>
              <a:rPr lang="en-GB" dirty="0" smtClean="0"/>
              <a:t>.</a:t>
            </a:r>
            <a:r>
              <a:rPr lang="ar-SA" dirty="0" smtClean="0"/>
              <a:t>شهريه </a:t>
            </a:r>
            <a:r>
              <a:rPr lang="ar-SA" dirty="0" smtClean="0"/>
              <a:t>ثابته موقعه بواسطه احد اعضاء المكتب 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u="sng" dirty="0" smtClean="0"/>
              <a:t>الادويه</a:t>
            </a:r>
            <a:endParaRPr lang="en-GB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طلبيه للادويه  الشهريه ل 2012 كالاتي:</a:t>
            </a:r>
          </a:p>
          <a:p>
            <a:pPr algn="r"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2438400"/>
          <a:ext cx="6858000" cy="3581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3429000"/>
              </a:tblGrid>
              <a:tr h="419953"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الكميه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الصنف</a:t>
                      </a:r>
                      <a:endParaRPr lang="en-GB" dirty="0"/>
                    </a:p>
                  </a:txBody>
                  <a:tcPr/>
                </a:tc>
              </a:tr>
              <a:tr h="45163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150 bottles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Metronidazole</a:t>
                      </a:r>
                      <a:r>
                        <a:rPr lang="en-GB" sz="2000" baseline="0" dirty="0" smtClean="0"/>
                        <a:t> 500mg inf.</a:t>
                      </a:r>
                      <a:endParaRPr lang="en-GB" sz="2000" dirty="0"/>
                    </a:p>
                  </a:txBody>
                  <a:tcPr/>
                </a:tc>
              </a:tr>
              <a:tr h="45163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50 ampules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Dexamethasone 8mg inj.</a:t>
                      </a:r>
                      <a:endParaRPr lang="en-GB" sz="2000" dirty="0"/>
                    </a:p>
                  </a:txBody>
                  <a:tcPr/>
                </a:tc>
              </a:tr>
              <a:tr h="45163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50 inj.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Votrex 75mg inj.</a:t>
                      </a:r>
                      <a:endParaRPr lang="en-GB" sz="2000" dirty="0"/>
                    </a:p>
                  </a:txBody>
                  <a:tcPr/>
                </a:tc>
              </a:tr>
              <a:tr h="45163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100 drip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d.n.s 500mg drip</a:t>
                      </a:r>
                      <a:endParaRPr lang="en-GB" sz="2000" dirty="0"/>
                    </a:p>
                  </a:txBody>
                  <a:tcPr/>
                </a:tc>
              </a:tr>
              <a:tr h="45163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50 drip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n.S 500mg drip</a:t>
                      </a:r>
                      <a:endParaRPr lang="en-GB" sz="2000" dirty="0"/>
                    </a:p>
                  </a:txBody>
                  <a:tcPr/>
                </a:tc>
              </a:tr>
              <a:tr h="45163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100 inj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Maxil 750mg inj.</a:t>
                      </a:r>
                      <a:endParaRPr lang="en-GB" sz="2000" dirty="0"/>
                    </a:p>
                  </a:txBody>
                  <a:tcPr/>
                </a:tc>
              </a:tr>
              <a:tr h="45163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100 inj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Xone 1 g inj.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438</TotalTime>
  <Words>600</Words>
  <Application>Microsoft Office PowerPoint</Application>
  <PresentationFormat>On-screen Show (4:3)</PresentationFormat>
  <Paragraphs>242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بسم الله الرحمن الرحيم جمعيه بسمه لرعايه مرضي سرطان الفم</vt:lpstr>
      <vt:lpstr>Slide 2</vt:lpstr>
      <vt:lpstr>جدول دعومات المرضي للعام2012</vt:lpstr>
      <vt:lpstr>تقرير 2013</vt:lpstr>
      <vt:lpstr>عدد المرضي</vt:lpstr>
      <vt:lpstr>Slide 6</vt:lpstr>
      <vt:lpstr>Slide 7</vt:lpstr>
      <vt:lpstr>الادويه</vt:lpstr>
      <vt:lpstr>Slide 9</vt:lpstr>
      <vt:lpstr>استهلاك الشهري للادويه من يناير2013 الي اغسطس 2013</vt:lpstr>
      <vt:lpstr>Slide 11</vt:lpstr>
      <vt:lpstr>Slide 12</vt:lpstr>
      <vt:lpstr>Slide 13</vt:lpstr>
      <vt:lpstr>العينات</vt:lpstr>
      <vt:lpstr>Slide 15</vt:lpstr>
      <vt:lpstr>Slide 16</vt:lpstr>
      <vt:lpstr>رسوم العنبر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</dc:title>
  <dc:creator>nihal</dc:creator>
  <cp:lastModifiedBy>home</cp:lastModifiedBy>
  <cp:revision>24</cp:revision>
  <dcterms:created xsi:type="dcterms:W3CDTF">2006-08-16T00:00:00Z</dcterms:created>
  <dcterms:modified xsi:type="dcterms:W3CDTF">2013-09-05T12:58:40Z</dcterms:modified>
</cp:coreProperties>
</file>